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3"/>
  </p:handoutMasterIdLst>
  <p:sldIdLst>
    <p:sldId id="256" r:id="rId2"/>
  </p:sldIdLst>
  <p:sldSz cx="15124113" cy="21388388"/>
  <p:notesSz cx="6858000" cy="9144000"/>
  <p:defaultTextStyle>
    <a:defPPr>
      <a:defRPr lang="en-US"/>
    </a:defPPr>
    <a:lvl1pPr algn="l" defTabSz="1041400" rtl="0" fontAlgn="base">
      <a:spcBef>
        <a:spcPct val="0"/>
      </a:spcBef>
      <a:spcAft>
        <a:spcPct val="0"/>
      </a:spcAft>
      <a:defRPr sz="4100"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1041400" indent="-717550" algn="l" defTabSz="1041400" rtl="0" fontAlgn="base">
      <a:spcBef>
        <a:spcPct val="0"/>
      </a:spcBef>
      <a:spcAft>
        <a:spcPct val="0"/>
      </a:spcAft>
      <a:defRPr sz="4100"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2084388" indent="-1438275" algn="l" defTabSz="1041400" rtl="0" fontAlgn="base">
      <a:spcBef>
        <a:spcPct val="0"/>
      </a:spcBef>
      <a:spcAft>
        <a:spcPct val="0"/>
      </a:spcAft>
      <a:defRPr sz="4100"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3127375" indent="-2159000" algn="l" defTabSz="1041400" rtl="0" fontAlgn="base">
      <a:spcBef>
        <a:spcPct val="0"/>
      </a:spcBef>
      <a:spcAft>
        <a:spcPct val="0"/>
      </a:spcAft>
      <a:defRPr sz="4100"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4171950" indent="-2879725" algn="l" defTabSz="1041400" rtl="0" fontAlgn="base">
      <a:spcBef>
        <a:spcPct val="0"/>
      </a:spcBef>
      <a:spcAft>
        <a:spcPct val="0"/>
      </a:spcAft>
      <a:defRPr sz="4100"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4100"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4100"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4100"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4100"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0A2F"/>
    <a:srgbClr val="3A5667"/>
    <a:srgbClr val="6D771E"/>
    <a:srgbClr val="00213B"/>
    <a:srgbClr val="005D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 autoAdjust="0"/>
    <p:restoredTop sz="89227" autoAdjust="0"/>
  </p:normalViewPr>
  <p:slideViewPr>
    <p:cSldViewPr snapToGrid="0" snapToObjects="1">
      <p:cViewPr>
        <p:scale>
          <a:sx n="50" d="100"/>
          <a:sy n="50" d="100"/>
        </p:scale>
        <p:origin x="40" y="-48"/>
      </p:cViewPr>
      <p:guideLst>
        <p:guide orient="horz" pos="6736"/>
        <p:guide pos="47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fld id="{EEE92FF6-F4C1-4CF6-B522-CE6DAD1FBDF4}" type="datetime1">
              <a:rPr lang="en-GB"/>
              <a:pPr>
                <a:defRPr/>
              </a:pPr>
              <a:t>09/05/2012</a:t>
            </a:fld>
            <a:endParaRPr lang="en-GB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fld id="{56BF5D2C-8A14-4047-8B72-D35379EFF9F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0541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4309" y="6644265"/>
            <a:ext cx="12855496" cy="4584641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8617" y="12120087"/>
            <a:ext cx="10586880" cy="54659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43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86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129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172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215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258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301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34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F01ED-D76B-46E7-AA14-DB183E7BDCCA}" type="datetime1">
              <a:rPr lang="en-US"/>
              <a:pPr>
                <a:defRPr/>
              </a:pPr>
              <a:t>5/9/2012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643D4-F887-46AC-8272-EE897B0CF4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F9889-A6AA-4FA9-863C-CCF1F40C99AD}" type="datetime1">
              <a:rPr lang="en-US"/>
              <a:pPr>
                <a:defRPr/>
              </a:pPr>
              <a:t>5/9/2012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9EE85-4504-4559-AD2B-F3399EE3F5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5647975" y="3782576"/>
            <a:ext cx="7958541" cy="80562928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69732" y="3782576"/>
            <a:ext cx="23626175" cy="80562928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B80FA-90F9-4CA7-9A08-001C62230CB1}" type="datetime1">
              <a:rPr lang="en-US"/>
              <a:pPr>
                <a:defRPr/>
              </a:pPr>
              <a:t>5/9/2012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0E5E8-9C6A-46D6-B372-239DBD14D2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41B2E-0DCF-4FA2-9B0D-B48F538839B8}" type="datetime1">
              <a:rPr lang="en-US"/>
              <a:pPr>
                <a:defRPr/>
              </a:pPr>
              <a:t>5/9/2012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10690-AB79-4E02-BC60-226CE5BF64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701" y="13744022"/>
            <a:ext cx="12855496" cy="4247972"/>
          </a:xfrm>
        </p:spPr>
        <p:txBody>
          <a:bodyPr anchor="t"/>
          <a:lstStyle>
            <a:lvl1pPr algn="l">
              <a:defRPr sz="91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4701" y="9065313"/>
            <a:ext cx="12855496" cy="4678709"/>
          </a:xfrm>
        </p:spPr>
        <p:txBody>
          <a:bodyPr anchor="b"/>
          <a:lstStyle>
            <a:lvl1pPr marL="0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1pPr>
            <a:lvl2pPr marL="1043115" indent="0">
              <a:buNone/>
              <a:defRPr sz="4100">
                <a:solidFill>
                  <a:schemeClr val="tx1">
                    <a:tint val="75000"/>
                  </a:schemeClr>
                </a:solidFill>
              </a:defRPr>
            </a:lvl2pPr>
            <a:lvl3pPr marL="2086231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3pPr>
            <a:lvl4pPr marL="312934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417246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521557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625869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7301808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834492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DF242-3F35-4F8D-93F1-DD27A0462DAF}" type="datetime1">
              <a:rPr lang="en-US"/>
              <a:pPr>
                <a:defRPr/>
              </a:pPr>
              <a:t>5/9/2012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7ED85-480F-445C-9012-300F509016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69733" y="22032022"/>
            <a:ext cx="15791044" cy="62313484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6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812845" y="22032022"/>
            <a:ext cx="15793671" cy="62313484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6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AC227-5C4B-42E6-9C68-8A6CEC6D8F09}" type="datetime1">
              <a:rPr lang="en-US"/>
              <a:pPr>
                <a:defRPr/>
              </a:pPr>
              <a:t>5/9/2012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B5D0E-6A33-49BB-BAFE-D721B96FB1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07" y="856527"/>
            <a:ext cx="13611701" cy="3564732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06" y="4787634"/>
            <a:ext cx="6682443" cy="1995258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43115" indent="0">
              <a:buNone/>
              <a:defRPr sz="4600" b="1"/>
            </a:lvl2pPr>
            <a:lvl3pPr marL="2086231" indent="0">
              <a:buNone/>
              <a:defRPr sz="4100" b="1"/>
            </a:lvl3pPr>
            <a:lvl4pPr marL="3129347" indent="0">
              <a:buNone/>
              <a:defRPr sz="3700" b="1"/>
            </a:lvl4pPr>
            <a:lvl5pPr marL="4172462" indent="0">
              <a:buNone/>
              <a:defRPr sz="3700" b="1"/>
            </a:lvl5pPr>
            <a:lvl6pPr marL="5215577" indent="0">
              <a:buNone/>
              <a:defRPr sz="3700" b="1"/>
            </a:lvl6pPr>
            <a:lvl7pPr marL="6258693" indent="0">
              <a:buNone/>
              <a:defRPr sz="3700" b="1"/>
            </a:lvl7pPr>
            <a:lvl8pPr marL="7301808" indent="0">
              <a:buNone/>
              <a:defRPr sz="3700" b="1"/>
            </a:lvl8pPr>
            <a:lvl9pPr marL="8344924" indent="0">
              <a:buNone/>
              <a:defRPr sz="37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06" y="6782891"/>
            <a:ext cx="6682443" cy="12323080"/>
          </a:xfrm>
        </p:spPr>
        <p:txBody>
          <a:bodyPr/>
          <a:lstStyle>
            <a:lvl1pPr>
              <a:defRPr sz="5400"/>
            </a:lvl1pPr>
            <a:lvl2pPr>
              <a:defRPr sz="4600"/>
            </a:lvl2pPr>
            <a:lvl3pPr>
              <a:defRPr sz="4100"/>
            </a:lvl3pPr>
            <a:lvl4pPr>
              <a:defRPr sz="3700"/>
            </a:lvl4pPr>
            <a:lvl5pPr>
              <a:defRPr sz="3700"/>
            </a:lvl5pPr>
            <a:lvl6pPr>
              <a:defRPr sz="3700"/>
            </a:lvl6pPr>
            <a:lvl7pPr>
              <a:defRPr sz="3700"/>
            </a:lvl7pPr>
            <a:lvl8pPr>
              <a:defRPr sz="3700"/>
            </a:lvl8pPr>
            <a:lvl9pPr>
              <a:defRPr sz="37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82841" y="4787634"/>
            <a:ext cx="6685068" cy="1995258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43115" indent="0">
              <a:buNone/>
              <a:defRPr sz="4600" b="1"/>
            </a:lvl2pPr>
            <a:lvl3pPr marL="2086231" indent="0">
              <a:buNone/>
              <a:defRPr sz="4100" b="1"/>
            </a:lvl3pPr>
            <a:lvl4pPr marL="3129347" indent="0">
              <a:buNone/>
              <a:defRPr sz="3700" b="1"/>
            </a:lvl4pPr>
            <a:lvl5pPr marL="4172462" indent="0">
              <a:buNone/>
              <a:defRPr sz="3700" b="1"/>
            </a:lvl5pPr>
            <a:lvl6pPr marL="5215577" indent="0">
              <a:buNone/>
              <a:defRPr sz="3700" b="1"/>
            </a:lvl6pPr>
            <a:lvl7pPr marL="6258693" indent="0">
              <a:buNone/>
              <a:defRPr sz="3700" b="1"/>
            </a:lvl7pPr>
            <a:lvl8pPr marL="7301808" indent="0">
              <a:buNone/>
              <a:defRPr sz="3700" b="1"/>
            </a:lvl8pPr>
            <a:lvl9pPr marL="8344924" indent="0">
              <a:buNone/>
              <a:defRPr sz="37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82841" y="6782891"/>
            <a:ext cx="6685068" cy="12323080"/>
          </a:xfrm>
        </p:spPr>
        <p:txBody>
          <a:bodyPr/>
          <a:lstStyle>
            <a:lvl1pPr>
              <a:defRPr sz="5400"/>
            </a:lvl1pPr>
            <a:lvl2pPr>
              <a:defRPr sz="4600"/>
            </a:lvl2pPr>
            <a:lvl3pPr>
              <a:defRPr sz="4100"/>
            </a:lvl3pPr>
            <a:lvl4pPr>
              <a:defRPr sz="3700"/>
            </a:lvl4pPr>
            <a:lvl5pPr>
              <a:defRPr sz="3700"/>
            </a:lvl5pPr>
            <a:lvl6pPr>
              <a:defRPr sz="3700"/>
            </a:lvl6pPr>
            <a:lvl7pPr>
              <a:defRPr sz="3700"/>
            </a:lvl7pPr>
            <a:lvl8pPr>
              <a:defRPr sz="3700"/>
            </a:lvl8pPr>
            <a:lvl9pPr>
              <a:defRPr sz="37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725D2-FCBF-489C-8BB2-13CF20D5CFA8}" type="datetime1">
              <a:rPr lang="en-US"/>
              <a:pPr>
                <a:defRPr/>
              </a:pPr>
              <a:t>5/9/2012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6954E-A99D-4B8B-B7EE-1D1A074D75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76061-78A6-478C-8127-7C8B964E10AA}" type="datetime1">
              <a:rPr lang="en-US"/>
              <a:pPr>
                <a:defRPr/>
              </a:pPr>
              <a:t>5/9/2012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3FEC3-EF18-4636-9851-4C8308A2F4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FAD22-F29B-4734-A36D-72BB0AFE0995}" type="datetime1">
              <a:rPr lang="en-US"/>
              <a:pPr>
                <a:defRPr/>
              </a:pPr>
              <a:t>5/9/2012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991CD-5E29-4BA5-B911-79087BC5D4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07" y="851575"/>
            <a:ext cx="4975729" cy="3624144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3109" y="851576"/>
            <a:ext cx="8454799" cy="18254397"/>
          </a:xfrm>
        </p:spPr>
        <p:txBody>
          <a:bodyPr/>
          <a:lstStyle>
            <a:lvl1pPr>
              <a:defRPr sz="7300"/>
            </a:lvl1pPr>
            <a:lvl2pPr>
              <a:defRPr sz="6300"/>
            </a:lvl2pPr>
            <a:lvl3pPr>
              <a:defRPr sz="5400"/>
            </a:lvl3pPr>
            <a:lvl4pPr>
              <a:defRPr sz="4600"/>
            </a:lvl4pPr>
            <a:lvl5pPr>
              <a:defRPr sz="4600"/>
            </a:lvl5pPr>
            <a:lvl6pPr>
              <a:defRPr sz="4600"/>
            </a:lvl6pPr>
            <a:lvl7pPr>
              <a:defRPr sz="4600"/>
            </a:lvl7pPr>
            <a:lvl8pPr>
              <a:defRPr sz="4600"/>
            </a:lvl8pPr>
            <a:lvl9pPr>
              <a:defRPr sz="4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07" y="4475720"/>
            <a:ext cx="4975729" cy="14630253"/>
          </a:xfrm>
        </p:spPr>
        <p:txBody>
          <a:bodyPr/>
          <a:lstStyle>
            <a:lvl1pPr marL="0" indent="0">
              <a:buNone/>
              <a:defRPr sz="3200"/>
            </a:lvl1pPr>
            <a:lvl2pPr marL="1043115" indent="0">
              <a:buNone/>
              <a:defRPr sz="2700"/>
            </a:lvl2pPr>
            <a:lvl3pPr marL="2086231" indent="0">
              <a:buNone/>
              <a:defRPr sz="2200"/>
            </a:lvl3pPr>
            <a:lvl4pPr marL="3129347" indent="0">
              <a:buNone/>
              <a:defRPr sz="2000"/>
            </a:lvl4pPr>
            <a:lvl5pPr marL="4172462" indent="0">
              <a:buNone/>
              <a:defRPr sz="2000"/>
            </a:lvl5pPr>
            <a:lvl6pPr marL="5215577" indent="0">
              <a:buNone/>
              <a:defRPr sz="2000"/>
            </a:lvl6pPr>
            <a:lvl7pPr marL="6258693" indent="0">
              <a:buNone/>
              <a:defRPr sz="2000"/>
            </a:lvl7pPr>
            <a:lvl8pPr marL="7301808" indent="0">
              <a:buNone/>
              <a:defRPr sz="2000"/>
            </a:lvl8pPr>
            <a:lvl9pPr marL="8344924" indent="0">
              <a:buNone/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779A0-7692-4F98-B824-80FBC8AE1565}" type="datetime1">
              <a:rPr lang="en-US"/>
              <a:pPr>
                <a:defRPr/>
              </a:pPr>
              <a:t>5/9/2012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9B394-15A5-4387-A942-68D08DD0AA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4433" y="14971872"/>
            <a:ext cx="9074468" cy="1767514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4433" y="1911092"/>
            <a:ext cx="9074468" cy="12833033"/>
          </a:xfrm>
        </p:spPr>
        <p:txBody>
          <a:bodyPr rtlCol="0">
            <a:normAutofit/>
          </a:bodyPr>
          <a:lstStyle>
            <a:lvl1pPr marL="0" indent="0">
              <a:buNone/>
              <a:defRPr sz="7300"/>
            </a:lvl1pPr>
            <a:lvl2pPr marL="1043115" indent="0">
              <a:buNone/>
              <a:defRPr sz="6300"/>
            </a:lvl2pPr>
            <a:lvl3pPr marL="2086231" indent="0">
              <a:buNone/>
              <a:defRPr sz="5400"/>
            </a:lvl3pPr>
            <a:lvl4pPr marL="3129347" indent="0">
              <a:buNone/>
              <a:defRPr sz="4600"/>
            </a:lvl4pPr>
            <a:lvl5pPr marL="4172462" indent="0">
              <a:buNone/>
              <a:defRPr sz="4600"/>
            </a:lvl5pPr>
            <a:lvl6pPr marL="5215577" indent="0">
              <a:buNone/>
              <a:defRPr sz="4600"/>
            </a:lvl6pPr>
            <a:lvl7pPr marL="6258693" indent="0">
              <a:buNone/>
              <a:defRPr sz="4600"/>
            </a:lvl7pPr>
            <a:lvl8pPr marL="7301808" indent="0">
              <a:buNone/>
              <a:defRPr sz="4600"/>
            </a:lvl8pPr>
            <a:lvl9pPr marL="8344924" indent="0">
              <a:buNone/>
              <a:defRPr sz="46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4433" y="16739386"/>
            <a:ext cx="9074468" cy="2510163"/>
          </a:xfrm>
        </p:spPr>
        <p:txBody>
          <a:bodyPr/>
          <a:lstStyle>
            <a:lvl1pPr marL="0" indent="0">
              <a:buNone/>
              <a:defRPr sz="3200"/>
            </a:lvl1pPr>
            <a:lvl2pPr marL="1043115" indent="0">
              <a:buNone/>
              <a:defRPr sz="2700"/>
            </a:lvl2pPr>
            <a:lvl3pPr marL="2086231" indent="0">
              <a:buNone/>
              <a:defRPr sz="2200"/>
            </a:lvl3pPr>
            <a:lvl4pPr marL="3129347" indent="0">
              <a:buNone/>
              <a:defRPr sz="2000"/>
            </a:lvl4pPr>
            <a:lvl5pPr marL="4172462" indent="0">
              <a:buNone/>
              <a:defRPr sz="2000"/>
            </a:lvl5pPr>
            <a:lvl6pPr marL="5215577" indent="0">
              <a:buNone/>
              <a:defRPr sz="2000"/>
            </a:lvl6pPr>
            <a:lvl7pPr marL="6258693" indent="0">
              <a:buNone/>
              <a:defRPr sz="2000"/>
            </a:lvl7pPr>
            <a:lvl8pPr marL="7301808" indent="0">
              <a:buNone/>
              <a:defRPr sz="2000"/>
            </a:lvl8pPr>
            <a:lvl9pPr marL="8344924" indent="0">
              <a:buNone/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4BC22-B188-4833-90F6-B4B8E873438D}" type="datetime1">
              <a:rPr lang="en-US"/>
              <a:pPr>
                <a:defRPr/>
              </a:pPr>
              <a:t>5/9/2012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70252-E823-4375-AF28-431E1CF4F9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57238" y="857250"/>
            <a:ext cx="13609637" cy="356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08623" tIns="104311" rIns="208623" bIns="1043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57238" y="4991100"/>
            <a:ext cx="13609637" cy="141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08623" tIns="104311" rIns="208623" bIns="1043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238" y="19823113"/>
            <a:ext cx="3527425" cy="1139825"/>
          </a:xfrm>
          <a:prstGeom prst="rect">
            <a:avLst/>
          </a:prstGeom>
        </p:spPr>
        <p:txBody>
          <a:bodyPr vert="horz" wrap="square" lIns="208623" tIns="104311" rIns="208623" bIns="104311" numCol="1" anchor="ctr" anchorCtr="0" compatLnSpc="1">
            <a:prstTxWarp prst="textNoShape">
              <a:avLst/>
            </a:prstTxWarp>
          </a:bodyPr>
          <a:lstStyle>
            <a:lvl1pPr>
              <a:defRPr sz="2700">
                <a:solidFill>
                  <a:srgbClr val="898989"/>
                </a:solidFill>
                <a:latin typeface="Calibri" pitchFamily="-107" charset="0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fld id="{D9029B88-28C8-46C1-91A8-AC27CDC1688C}" type="datetime1">
              <a:rPr lang="en-US"/>
              <a:pPr>
                <a:defRPr/>
              </a:pPr>
              <a:t>5/9/2012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67313" y="19823113"/>
            <a:ext cx="4789487" cy="1139825"/>
          </a:xfrm>
          <a:prstGeom prst="rect">
            <a:avLst/>
          </a:prstGeom>
        </p:spPr>
        <p:txBody>
          <a:bodyPr vert="horz" wrap="square" lIns="208623" tIns="104311" rIns="208623" bIns="104311" numCol="1" anchor="ctr" anchorCtr="0" compatLnSpc="1">
            <a:prstTxWarp prst="textNoShape">
              <a:avLst/>
            </a:prstTxWarp>
          </a:bodyPr>
          <a:lstStyle>
            <a:lvl1pPr algn="ctr">
              <a:defRPr sz="2700">
                <a:solidFill>
                  <a:srgbClr val="898989"/>
                </a:solidFill>
                <a:latin typeface="Calibri" pitchFamily="-107" charset="0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9450" y="19823113"/>
            <a:ext cx="3527425" cy="1139825"/>
          </a:xfrm>
          <a:prstGeom prst="rect">
            <a:avLst/>
          </a:prstGeom>
        </p:spPr>
        <p:txBody>
          <a:bodyPr vert="horz" wrap="square" lIns="208623" tIns="104311" rIns="208623" bIns="104311" numCol="1" anchor="ctr" anchorCtr="0" compatLnSpc="1">
            <a:prstTxWarp prst="textNoShape">
              <a:avLst/>
            </a:prstTxWarp>
          </a:bodyPr>
          <a:lstStyle>
            <a:lvl1pPr algn="r">
              <a:defRPr sz="2700">
                <a:solidFill>
                  <a:srgbClr val="898989"/>
                </a:solidFill>
                <a:latin typeface="Calibri" pitchFamily="-107" charset="0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fld id="{91D82661-92AF-432C-AF42-D72DC0430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1041400" rtl="0" eaLnBrk="0" fontAlgn="base" hangingPunct="0">
        <a:spcBef>
          <a:spcPct val="0"/>
        </a:spcBef>
        <a:spcAft>
          <a:spcPct val="0"/>
        </a:spcAft>
        <a:defRPr sz="10000" kern="1200">
          <a:solidFill>
            <a:schemeClr val="tx1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defTabSz="1041400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2pPr>
      <a:lvl3pPr algn="ctr" defTabSz="1041400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3pPr>
      <a:lvl4pPr algn="ctr" defTabSz="1041400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4pPr>
      <a:lvl5pPr algn="ctr" defTabSz="1041400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5pPr>
      <a:lvl6pPr marL="323096" algn="ctr" defTabSz="1042210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6pPr>
      <a:lvl7pPr marL="646192" algn="ctr" defTabSz="1042210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7pPr>
      <a:lvl8pPr marL="969288" algn="ctr" defTabSz="1042210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8pPr>
      <a:lvl9pPr marL="1292384" algn="ctr" defTabSz="1042210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marL="781050" indent="-781050" algn="l" defTabSz="10414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7300" kern="12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1693863" indent="-650875" algn="l" defTabSz="10414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6300" kern="1200">
          <a:solidFill>
            <a:schemeClr val="tx1"/>
          </a:solidFill>
          <a:latin typeface="+mn-lt"/>
          <a:ea typeface="ＭＳ Ｐゴシック" pitchFamily="-107" charset="-128"/>
          <a:cs typeface="ＭＳ Ｐゴシック"/>
        </a:defRPr>
      </a:lvl2pPr>
      <a:lvl3pPr marL="2606675" indent="-519113" algn="l" defTabSz="10414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5400" kern="1200">
          <a:solidFill>
            <a:schemeClr val="tx1"/>
          </a:solidFill>
          <a:latin typeface="+mn-lt"/>
          <a:ea typeface="ＭＳ Ｐゴシック" pitchFamily="-107" charset="-128"/>
          <a:cs typeface="ＭＳ Ｐゴシック"/>
        </a:defRPr>
      </a:lvl3pPr>
      <a:lvl4pPr marL="3649663" indent="-519113" algn="l" defTabSz="10414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600" kern="1200">
          <a:solidFill>
            <a:schemeClr val="tx1"/>
          </a:solidFill>
          <a:latin typeface="+mn-lt"/>
          <a:ea typeface="ＭＳ Ｐゴシック" pitchFamily="-107" charset="-128"/>
          <a:cs typeface="ＭＳ Ｐゴシック"/>
        </a:defRPr>
      </a:lvl4pPr>
      <a:lvl5pPr marL="4692650" indent="-519113" algn="l" defTabSz="10414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4600" kern="1200">
          <a:solidFill>
            <a:schemeClr val="tx1"/>
          </a:solidFill>
          <a:latin typeface="+mn-lt"/>
          <a:ea typeface="ＭＳ Ｐゴシック" pitchFamily="-107" charset="-128"/>
          <a:cs typeface="ＭＳ Ｐゴシック"/>
        </a:defRPr>
      </a:lvl5pPr>
      <a:lvl6pPr marL="5737135" indent="-521558" algn="l" defTabSz="1043115" rtl="0" eaLnBrk="1" latinLnBrk="0" hangingPunct="1">
        <a:spcBef>
          <a:spcPct val="20000"/>
        </a:spcBef>
        <a:buFont typeface="Arial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6pPr>
      <a:lvl7pPr marL="6780250" indent="-521558" algn="l" defTabSz="1043115" rtl="0" eaLnBrk="1" latinLnBrk="0" hangingPunct="1">
        <a:spcBef>
          <a:spcPct val="20000"/>
        </a:spcBef>
        <a:buFont typeface="Arial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7pPr>
      <a:lvl8pPr marL="7823366" indent="-521558" algn="l" defTabSz="1043115" rtl="0" eaLnBrk="1" latinLnBrk="0" hangingPunct="1">
        <a:spcBef>
          <a:spcPct val="20000"/>
        </a:spcBef>
        <a:buFont typeface="Arial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8pPr>
      <a:lvl9pPr marL="8866482" indent="-521558" algn="l" defTabSz="1043115" rtl="0" eaLnBrk="1" latinLnBrk="0" hangingPunct="1">
        <a:spcBef>
          <a:spcPct val="20000"/>
        </a:spcBef>
        <a:buFont typeface="Arial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3115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1043115" algn="l" defTabSz="1043115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2pPr>
      <a:lvl3pPr marL="2086231" algn="l" defTabSz="1043115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3pPr>
      <a:lvl4pPr marL="3129347" algn="l" defTabSz="1043115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4pPr>
      <a:lvl5pPr marL="4172462" algn="l" defTabSz="1043115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5pPr>
      <a:lvl6pPr marL="5215577" algn="l" defTabSz="1043115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6pPr>
      <a:lvl7pPr marL="6258693" algn="l" defTabSz="1043115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7pPr>
      <a:lvl8pPr marL="7301808" algn="l" defTabSz="1043115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8pPr>
      <a:lvl9pPr marL="8344924" algn="l" defTabSz="1043115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8"/>
          <p:cNvSpPr txBox="1">
            <a:spLocks noChangeArrowheads="1"/>
          </p:cNvSpPr>
          <p:nvPr/>
        </p:nvSpPr>
        <p:spPr bwMode="auto">
          <a:xfrm>
            <a:off x="1098550" y="1849438"/>
            <a:ext cx="13042900" cy="1327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619" tIns="32310" rIns="64619" bIns="32310">
            <a:spAutoFit/>
          </a:bodyPr>
          <a:lstStyle/>
          <a:p>
            <a:r>
              <a:rPr lang="en-US" b="1" dirty="0" smtClean="0">
                <a:solidFill>
                  <a:srgbClr val="00213B"/>
                </a:solidFill>
                <a:cs typeface="Arial" charset="0"/>
              </a:rPr>
              <a:t>Creating resources for the development of reading skills in Polish at </a:t>
            </a:r>
            <a:r>
              <a:rPr lang="en-US" b="1" i="1" dirty="0" err="1" smtClean="0">
                <a:solidFill>
                  <a:srgbClr val="00213B"/>
                </a:solidFill>
                <a:cs typeface="Arial" charset="0"/>
              </a:rPr>
              <a:t>ab</a:t>
            </a:r>
            <a:r>
              <a:rPr lang="en-US" b="1" i="1" dirty="0" smtClean="0">
                <a:solidFill>
                  <a:srgbClr val="00213B"/>
                </a:solidFill>
                <a:cs typeface="Arial" charset="0"/>
              </a:rPr>
              <a:t> initio </a:t>
            </a:r>
            <a:r>
              <a:rPr lang="en-US" b="1" dirty="0" smtClean="0">
                <a:solidFill>
                  <a:srgbClr val="00213B"/>
                </a:solidFill>
                <a:cs typeface="Arial" charset="0"/>
              </a:rPr>
              <a:t>level</a:t>
            </a:r>
            <a:endParaRPr lang="en-US" b="1" dirty="0">
              <a:solidFill>
                <a:srgbClr val="00213B"/>
              </a:solidFill>
              <a:cs typeface="Arial" charset="0"/>
            </a:endParaRPr>
          </a:p>
        </p:txBody>
      </p:sp>
      <p:sp>
        <p:nvSpPr>
          <p:cNvPr id="14339" name="TextBox 10"/>
          <p:cNvSpPr txBox="1">
            <a:spLocks noChangeArrowheads="1"/>
          </p:cNvSpPr>
          <p:nvPr/>
        </p:nvSpPr>
        <p:spPr bwMode="auto">
          <a:xfrm>
            <a:off x="1098549" y="3448050"/>
            <a:ext cx="6426201" cy="19593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619" tIns="32310" rIns="64619" bIns="3231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00213B"/>
                </a:solidFill>
                <a:cs typeface="Arial" charset="0"/>
              </a:rPr>
              <a:t>Texts in SL teaching</a:t>
            </a:r>
          </a:p>
          <a:p>
            <a:pPr algn="just">
              <a:buFont typeface="Arial" pitchFamily="34" charset="0"/>
              <a:buChar char="•"/>
            </a:pPr>
            <a:r>
              <a:rPr lang="en-GB" sz="1700" dirty="0" smtClean="0"/>
              <a:t> </a:t>
            </a:r>
            <a:r>
              <a:rPr lang="en-GB" sz="1700" dirty="0" err="1" smtClean="0"/>
              <a:t>Teksty</a:t>
            </a:r>
            <a:r>
              <a:rPr lang="en-GB" sz="1700" dirty="0" smtClean="0"/>
              <a:t> </a:t>
            </a:r>
            <a:r>
              <a:rPr lang="en-GB" sz="1700" dirty="0" err="1" smtClean="0"/>
              <a:t>prymarne</a:t>
            </a:r>
            <a:r>
              <a:rPr lang="en-GB" sz="1700" dirty="0" smtClean="0"/>
              <a:t> </a:t>
            </a:r>
            <a:r>
              <a:rPr lang="en-GB" sz="1700" dirty="0" smtClean="0">
                <a:solidFill>
                  <a:srgbClr val="210A2F"/>
                </a:solidFill>
              </a:rPr>
              <a:t>(original texts) </a:t>
            </a:r>
            <a:r>
              <a:rPr lang="en-GB" sz="1700" dirty="0" smtClean="0"/>
              <a:t>to </a:t>
            </a:r>
            <a:r>
              <a:rPr lang="en-GB" sz="1700" dirty="0" err="1" smtClean="0"/>
              <a:t>teksty</a:t>
            </a:r>
            <a:r>
              <a:rPr lang="en-GB" sz="1700" dirty="0" smtClean="0"/>
              <a:t> </a:t>
            </a:r>
            <a:r>
              <a:rPr lang="en-GB" sz="1700" dirty="0" err="1" smtClean="0"/>
              <a:t>autentyczne</a:t>
            </a:r>
            <a:r>
              <a:rPr lang="en-GB" sz="1700" dirty="0" smtClean="0"/>
              <a:t>, </a:t>
            </a:r>
            <a:r>
              <a:rPr lang="en-GB" sz="1700" dirty="0" err="1" smtClean="0"/>
              <a:t>nie</a:t>
            </a:r>
            <a:r>
              <a:rPr lang="en-GB" sz="1700" dirty="0" smtClean="0"/>
              <a:t> s</a:t>
            </a:r>
            <a:r>
              <a:rPr lang="pl-PL" sz="1700" dirty="0" smtClean="0"/>
              <a:t>ą przeznaczone dla celów dydaktycznych;</a:t>
            </a:r>
          </a:p>
          <a:p>
            <a:pPr algn="just">
              <a:buFont typeface="Arial" pitchFamily="34" charset="0"/>
              <a:buChar char="•"/>
            </a:pPr>
            <a:r>
              <a:rPr lang="en-GB" sz="1700" dirty="0" smtClean="0"/>
              <a:t> </a:t>
            </a:r>
            <a:r>
              <a:rPr lang="pl-PL" sz="1700" dirty="0" smtClean="0"/>
              <a:t>teksty adaptowane </a:t>
            </a:r>
            <a:r>
              <a:rPr lang="pl-PL" sz="1700" dirty="0" smtClean="0">
                <a:solidFill>
                  <a:srgbClr val="210A2F"/>
                </a:solidFill>
              </a:rPr>
              <a:t>(simplified</a:t>
            </a:r>
            <a:r>
              <a:rPr lang="en-GB" sz="1700" dirty="0" smtClean="0">
                <a:solidFill>
                  <a:srgbClr val="210A2F"/>
                </a:solidFill>
              </a:rPr>
              <a:t>/adapted</a:t>
            </a:r>
            <a:r>
              <a:rPr lang="pl-PL" sz="1700" dirty="0" smtClean="0">
                <a:solidFill>
                  <a:srgbClr val="210A2F"/>
                </a:solidFill>
              </a:rPr>
              <a:t> texts)</a:t>
            </a:r>
            <a:r>
              <a:rPr lang="en-GB" sz="1700" dirty="0" smtClean="0">
                <a:solidFill>
                  <a:srgbClr val="210A2F"/>
                </a:solidFill>
              </a:rPr>
              <a:t> </a:t>
            </a:r>
            <a:r>
              <a:rPr lang="pl-PL" sz="1700" dirty="0" smtClean="0"/>
              <a:t>są przystosowane przez uproszczenie i zredukowanie leksyki oraz trudniejszych struktur składniowych i gramatycznych;</a:t>
            </a:r>
          </a:p>
          <a:p>
            <a:pPr algn="just">
              <a:buFont typeface="Arial" pitchFamily="34" charset="0"/>
              <a:buChar char="•"/>
            </a:pPr>
            <a:r>
              <a:rPr lang="en-GB" sz="1700" dirty="0" smtClean="0"/>
              <a:t> </a:t>
            </a:r>
            <a:r>
              <a:rPr lang="pl-PL" sz="1700" dirty="0" smtClean="0"/>
              <a:t>teksty sekundarne </a:t>
            </a:r>
            <a:r>
              <a:rPr lang="pl-PL" sz="1700" dirty="0" smtClean="0">
                <a:solidFill>
                  <a:srgbClr val="210A2F"/>
                </a:solidFill>
              </a:rPr>
              <a:t>(prepared texts) </a:t>
            </a:r>
            <a:r>
              <a:rPr lang="pl-PL" sz="1700" dirty="0" smtClean="0"/>
              <a:t>są preparowane, opracowywane specjalnie dla celów dydaktycznych; służą do zilustrowania zjawisk gramatycznych, zaprezentowania nowych jednostek leksykalnych lub przekazania pewnych wiadomości realioznawczych.</a:t>
            </a:r>
            <a:r>
              <a:rPr lang="en-GB" sz="1700" dirty="0" smtClean="0"/>
              <a:t> </a:t>
            </a:r>
            <a:r>
              <a:rPr lang="pl-PL" sz="1700" dirty="0" smtClean="0"/>
              <a:t>(</a:t>
            </a:r>
            <a:r>
              <a:rPr lang="en-GB" sz="1700" dirty="0" smtClean="0"/>
              <a:t>A. </a:t>
            </a:r>
            <a:r>
              <a:rPr lang="pl-PL" sz="1700" dirty="0" smtClean="0"/>
              <a:t>Kozłowski, 1991: 14-15</a:t>
            </a:r>
            <a:r>
              <a:rPr lang="en-GB" sz="1700" dirty="0" smtClean="0"/>
              <a:t>)</a:t>
            </a:r>
            <a:endParaRPr lang="pl-PL" sz="1700" dirty="0" smtClean="0"/>
          </a:p>
          <a:p>
            <a:pPr algn="just">
              <a:buFont typeface="Arial" pitchFamily="34" charset="0"/>
              <a:buChar char="•"/>
            </a:pPr>
            <a:endParaRPr lang="en-GB" sz="2200" dirty="0" smtClean="0"/>
          </a:p>
          <a:p>
            <a:pPr algn="ctr"/>
            <a:r>
              <a:rPr lang="en-US" sz="2200" b="1" dirty="0" smtClean="0">
                <a:solidFill>
                  <a:srgbClr val="00213B"/>
                </a:solidFill>
                <a:cs typeface="Arial" charset="0"/>
              </a:rPr>
              <a:t>Simplified texts in SL teaching</a:t>
            </a:r>
            <a:endParaRPr lang="en-US" sz="2200" dirty="0">
              <a:solidFill>
                <a:srgbClr val="00213B"/>
              </a:solidFill>
              <a:cs typeface="Arial" charset="0"/>
            </a:endParaRPr>
          </a:p>
          <a:p>
            <a:r>
              <a:rPr lang="pl-PL" sz="1700" dirty="0" smtClean="0"/>
              <a:t>adaptacja </a:t>
            </a:r>
            <a:r>
              <a:rPr lang="pl-PL" sz="1700" i="1" dirty="0" smtClean="0"/>
              <a:t>sensu stricto</a:t>
            </a:r>
            <a:r>
              <a:rPr lang="pl-PL" sz="1700" dirty="0" smtClean="0"/>
              <a:t>:</a:t>
            </a:r>
            <a:endParaRPr lang="pl-PL" sz="1700" i="1" dirty="0" smtClean="0"/>
          </a:p>
          <a:p>
            <a:pPr>
              <a:buFont typeface="Arial" pitchFamily="34" charset="0"/>
              <a:buChar char="•"/>
            </a:pPr>
            <a:r>
              <a:rPr lang="pl-PL" sz="1700" dirty="0" smtClean="0"/>
              <a:t>adaptacja eliminująca </a:t>
            </a:r>
            <a:r>
              <a:rPr lang="pl-PL" sz="1700" dirty="0" smtClean="0">
                <a:solidFill>
                  <a:srgbClr val="210A2F"/>
                </a:solidFill>
              </a:rPr>
              <a:t>(simplification by elimination),</a:t>
            </a:r>
          </a:p>
          <a:p>
            <a:pPr>
              <a:buFont typeface="Arial" pitchFamily="34" charset="0"/>
              <a:buChar char="•"/>
            </a:pPr>
            <a:r>
              <a:rPr lang="pl-PL" sz="1700" dirty="0" smtClean="0"/>
              <a:t>adaptacja modyfikująca </a:t>
            </a:r>
            <a:r>
              <a:rPr lang="pl-PL" sz="1700" dirty="0" smtClean="0">
                <a:solidFill>
                  <a:srgbClr val="210A2F"/>
                </a:solidFill>
              </a:rPr>
              <a:t>(simplification by modification);</a:t>
            </a:r>
          </a:p>
          <a:p>
            <a:r>
              <a:rPr lang="pl-PL" sz="1700" dirty="0" smtClean="0"/>
              <a:t>adaptacja </a:t>
            </a:r>
            <a:r>
              <a:rPr lang="pl-PL" sz="1700" i="1" dirty="0" smtClean="0"/>
              <a:t>sensu largo</a:t>
            </a:r>
            <a:r>
              <a:rPr lang="pl-PL" sz="1700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pl-PL" sz="1700" dirty="0" smtClean="0"/>
              <a:t>adaptacja selektywna </a:t>
            </a:r>
            <a:r>
              <a:rPr lang="pl-PL" sz="1700" dirty="0" smtClean="0">
                <a:solidFill>
                  <a:srgbClr val="210A2F"/>
                </a:solidFill>
              </a:rPr>
              <a:t>(selective simplification),</a:t>
            </a:r>
          </a:p>
          <a:p>
            <a:pPr>
              <a:buFont typeface="Arial" pitchFamily="34" charset="0"/>
              <a:buChar char="•"/>
            </a:pPr>
            <a:r>
              <a:rPr lang="pl-PL" sz="1700" dirty="0" smtClean="0"/>
              <a:t>adaptacja komplementarna </a:t>
            </a:r>
            <a:r>
              <a:rPr lang="pl-PL" sz="1700" dirty="0" smtClean="0">
                <a:solidFill>
                  <a:srgbClr val="210A2F"/>
                </a:solidFill>
              </a:rPr>
              <a:t>(complimentary simplification).</a:t>
            </a:r>
          </a:p>
          <a:p>
            <a:pPr>
              <a:buNone/>
            </a:pPr>
            <a:r>
              <a:rPr lang="pl-PL" sz="1700" dirty="0" smtClean="0"/>
              <a:t>(</a:t>
            </a:r>
            <a:r>
              <a:rPr lang="en-GB" sz="1700" dirty="0" smtClean="0"/>
              <a:t>A. </a:t>
            </a:r>
            <a:r>
              <a:rPr lang="pl-PL" sz="1700" dirty="0" smtClean="0"/>
              <a:t>Kozłowski, 1991:31-32)</a:t>
            </a:r>
          </a:p>
          <a:p>
            <a:endParaRPr lang="en-US" sz="1700" dirty="0">
              <a:solidFill>
                <a:srgbClr val="00213B"/>
              </a:solidFill>
              <a:cs typeface="Arial" charset="0"/>
            </a:endParaRPr>
          </a:p>
          <a:p>
            <a:endParaRPr lang="en-US" sz="1700" dirty="0">
              <a:solidFill>
                <a:srgbClr val="00213B"/>
              </a:solidFill>
              <a:cs typeface="Arial" charset="0"/>
            </a:endParaRPr>
          </a:p>
          <a:p>
            <a:endParaRPr lang="en-US" sz="1700" dirty="0">
              <a:solidFill>
                <a:srgbClr val="00213B"/>
              </a:solidFill>
              <a:cs typeface="Arial" charset="0"/>
            </a:endParaRPr>
          </a:p>
          <a:p>
            <a:endParaRPr lang="en-US" sz="1700" dirty="0">
              <a:solidFill>
                <a:srgbClr val="00213B"/>
              </a:solidFill>
              <a:cs typeface="Arial" charset="0"/>
            </a:endParaRPr>
          </a:p>
          <a:p>
            <a:endParaRPr lang="en-US" sz="1700" dirty="0">
              <a:solidFill>
                <a:srgbClr val="00213B"/>
              </a:solidFill>
              <a:cs typeface="Arial" charset="0"/>
            </a:endParaRPr>
          </a:p>
          <a:p>
            <a:endParaRPr lang="en-US" sz="1700" dirty="0">
              <a:solidFill>
                <a:srgbClr val="00213B"/>
              </a:solidFill>
              <a:cs typeface="Arial" charset="0"/>
            </a:endParaRPr>
          </a:p>
          <a:p>
            <a:endParaRPr lang="en-US" sz="1700" dirty="0">
              <a:solidFill>
                <a:srgbClr val="00213B"/>
              </a:solidFill>
              <a:cs typeface="Arial" charset="0"/>
            </a:endParaRPr>
          </a:p>
          <a:p>
            <a:endParaRPr lang="en-US" sz="1700" dirty="0">
              <a:solidFill>
                <a:srgbClr val="00213B"/>
              </a:solidFill>
              <a:cs typeface="Arial" charset="0"/>
            </a:endParaRPr>
          </a:p>
          <a:p>
            <a:endParaRPr lang="en-US" sz="1700" dirty="0">
              <a:solidFill>
                <a:srgbClr val="00213B"/>
              </a:solidFill>
              <a:cs typeface="Arial" charset="0"/>
            </a:endParaRPr>
          </a:p>
          <a:p>
            <a:endParaRPr lang="en-US" sz="1700" dirty="0">
              <a:solidFill>
                <a:srgbClr val="00213B"/>
              </a:solidFill>
              <a:cs typeface="Arial" charset="0"/>
            </a:endParaRPr>
          </a:p>
          <a:p>
            <a:endParaRPr lang="en-US" sz="1700" dirty="0">
              <a:solidFill>
                <a:srgbClr val="00213B"/>
              </a:solidFill>
              <a:cs typeface="Arial" charset="0"/>
            </a:endParaRPr>
          </a:p>
          <a:p>
            <a:endParaRPr lang="en-US" sz="1700" dirty="0">
              <a:solidFill>
                <a:srgbClr val="00213B"/>
              </a:solidFill>
              <a:cs typeface="Arial" charset="0"/>
            </a:endParaRPr>
          </a:p>
          <a:p>
            <a:endParaRPr lang="en-US" sz="1700" dirty="0">
              <a:solidFill>
                <a:srgbClr val="00213B"/>
              </a:solidFill>
              <a:cs typeface="Arial" charset="0"/>
            </a:endParaRPr>
          </a:p>
          <a:p>
            <a:endParaRPr lang="en-US" sz="1700" dirty="0">
              <a:solidFill>
                <a:srgbClr val="00213B"/>
              </a:solidFill>
              <a:cs typeface="Arial" charset="0"/>
            </a:endParaRPr>
          </a:p>
          <a:p>
            <a:endParaRPr lang="en-US" sz="1700" dirty="0">
              <a:solidFill>
                <a:srgbClr val="00213B"/>
              </a:solidFill>
              <a:cs typeface="Arial" charset="0"/>
            </a:endParaRPr>
          </a:p>
          <a:p>
            <a:endParaRPr lang="en-US" sz="1700" dirty="0">
              <a:solidFill>
                <a:srgbClr val="00213B"/>
              </a:solidFill>
              <a:cs typeface="Arial" charset="0"/>
            </a:endParaRPr>
          </a:p>
          <a:p>
            <a:endParaRPr lang="en-US" sz="1700" dirty="0">
              <a:solidFill>
                <a:srgbClr val="00213B"/>
              </a:solidFill>
              <a:cs typeface="Arial" charset="0"/>
            </a:endParaRPr>
          </a:p>
          <a:p>
            <a:endParaRPr lang="en-US" sz="1700" dirty="0">
              <a:solidFill>
                <a:srgbClr val="00213B"/>
              </a:solidFill>
              <a:cs typeface="Arial" charset="0"/>
            </a:endParaRPr>
          </a:p>
          <a:p>
            <a:endParaRPr lang="en-US" sz="1700" dirty="0">
              <a:solidFill>
                <a:srgbClr val="00213B"/>
              </a:solidFill>
              <a:cs typeface="Arial" charset="0"/>
            </a:endParaRPr>
          </a:p>
          <a:p>
            <a:endParaRPr lang="en-US" sz="1700" dirty="0">
              <a:solidFill>
                <a:srgbClr val="00213B"/>
              </a:solidFill>
              <a:cs typeface="Arial" charset="0"/>
            </a:endParaRPr>
          </a:p>
          <a:p>
            <a:r>
              <a:rPr lang="en-US" sz="1400" i="1" dirty="0" smtClean="0">
                <a:cs typeface="Arial" charset="0"/>
              </a:rPr>
              <a:t>Illustrations and glossing may facilitate reading experience. </a:t>
            </a:r>
          </a:p>
          <a:p>
            <a:r>
              <a:rPr lang="pl-PL" sz="1400" i="1" dirty="0" smtClean="0"/>
              <a:t>In what ways can literary texts be adapted for students at beginners level?</a:t>
            </a:r>
          </a:p>
          <a:p>
            <a:endParaRPr lang="pl-PL" sz="1400" i="1" dirty="0" smtClean="0"/>
          </a:p>
          <a:p>
            <a:pPr algn="ctr"/>
            <a:r>
              <a:rPr lang="en-US" sz="2200" b="1" dirty="0" smtClean="0">
                <a:solidFill>
                  <a:srgbClr val="00213B"/>
                </a:solidFill>
                <a:cs typeface="Arial" charset="0"/>
              </a:rPr>
              <a:t>Language of graded readers</a:t>
            </a:r>
          </a:p>
          <a:p>
            <a:pPr algn="just"/>
            <a:r>
              <a:rPr lang="en-US" sz="1700" dirty="0" smtClean="0">
                <a:cs typeface="Arial" charset="0"/>
              </a:rPr>
              <a:t>Based on wordlists and structure lists, accessible for ESL (</a:t>
            </a:r>
            <a:r>
              <a:rPr lang="en-US" sz="1700" dirty="0" err="1" smtClean="0">
                <a:cs typeface="Arial" charset="0"/>
              </a:rPr>
              <a:t>I.P.S.Nation</a:t>
            </a:r>
            <a:r>
              <a:rPr lang="en-US" sz="1700" dirty="0" smtClean="0">
                <a:cs typeface="Arial" charset="0"/>
              </a:rPr>
              <a:t>, 2009) and in need of an update in Polish (H. </a:t>
            </a:r>
            <a:r>
              <a:rPr lang="en-US" sz="1700" dirty="0" err="1" smtClean="0">
                <a:cs typeface="Arial" charset="0"/>
              </a:rPr>
              <a:t>Zgó</a:t>
            </a:r>
            <a:r>
              <a:rPr lang="pl-PL" sz="1700" dirty="0" smtClean="0">
                <a:cs typeface="Arial" charset="0"/>
              </a:rPr>
              <a:t>łkowa, 1992; A. Seretny, 2011).</a:t>
            </a:r>
          </a:p>
          <a:p>
            <a:pPr algn="just"/>
            <a:r>
              <a:rPr lang="pl-PL" sz="1700" dirty="0" smtClean="0">
                <a:cs typeface="Arial" charset="0"/>
              </a:rPr>
              <a:t>Word count – Edinburgh Project on Extensive Reading (EPER)</a:t>
            </a:r>
          </a:p>
          <a:p>
            <a:pPr algn="just"/>
            <a:endParaRPr lang="pl-PL" sz="1700" dirty="0" smtClean="0">
              <a:cs typeface="Arial" charset="0"/>
            </a:endParaRPr>
          </a:p>
          <a:p>
            <a:pPr algn="just"/>
            <a:endParaRPr lang="en-US" sz="1700" dirty="0" smtClean="0">
              <a:cs typeface="Arial" charset="0"/>
            </a:endParaRPr>
          </a:p>
          <a:p>
            <a:pPr algn="ctr"/>
            <a:endParaRPr lang="pl-PL" sz="2200" b="1" dirty="0" smtClean="0">
              <a:solidFill>
                <a:srgbClr val="00213B"/>
              </a:solidFill>
              <a:cs typeface="Arial" charset="0"/>
            </a:endParaRPr>
          </a:p>
          <a:p>
            <a:pPr algn="ctr"/>
            <a:endParaRPr lang="pl-PL" sz="2200" b="1" dirty="0" smtClean="0">
              <a:solidFill>
                <a:srgbClr val="00213B"/>
              </a:solidFill>
              <a:cs typeface="Arial" charset="0"/>
            </a:endParaRPr>
          </a:p>
          <a:p>
            <a:pPr algn="just"/>
            <a:r>
              <a:rPr lang="pl-PL" sz="1400" b="1" dirty="0" smtClean="0">
                <a:solidFill>
                  <a:srgbClr val="00213B"/>
                </a:solidFill>
                <a:cs typeface="Arial" charset="0"/>
              </a:rPr>
              <a:t>				</a:t>
            </a:r>
            <a:r>
              <a:rPr lang="pl-PL" sz="1400" i="1" dirty="0" smtClean="0">
                <a:cs typeface="Arial" charset="0"/>
              </a:rPr>
              <a:t>Source: D.R.Hill, 1997:67</a:t>
            </a:r>
          </a:p>
          <a:p>
            <a:pPr algn="just"/>
            <a:endParaRPr lang="pl-PL" sz="1400" i="1" dirty="0" smtClean="0">
              <a:cs typeface="Arial" charset="0"/>
            </a:endParaRPr>
          </a:p>
          <a:p>
            <a:pPr algn="ctr"/>
            <a:r>
              <a:rPr lang="pl-PL" sz="2200" b="1" dirty="0" smtClean="0">
                <a:solidFill>
                  <a:srgbClr val="00213B"/>
                </a:solidFill>
                <a:cs typeface="Arial" charset="0"/>
              </a:rPr>
              <a:t>Why graded readers for learners of Polish? </a:t>
            </a:r>
          </a:p>
          <a:p>
            <a:pPr algn="just">
              <a:buFont typeface="Arial" pitchFamily="34" charset="0"/>
              <a:buChar char="•"/>
            </a:pPr>
            <a:r>
              <a:rPr lang="pl-PL" sz="1700" dirty="0" smtClean="0"/>
              <a:t> </a:t>
            </a:r>
            <a:r>
              <a:rPr lang="en-GB" sz="1700" dirty="0" smtClean="0"/>
              <a:t>to encourage students to read other texts (apart from </a:t>
            </a:r>
            <a:r>
              <a:rPr lang="pl-PL" sz="1700" dirty="0" smtClean="0"/>
              <a:t> </a:t>
            </a:r>
            <a:r>
              <a:rPr lang="en-GB" sz="1700" dirty="0" smtClean="0"/>
              <a:t>textbooks),</a:t>
            </a:r>
          </a:p>
          <a:p>
            <a:pPr algn="just">
              <a:buFont typeface="Arial" pitchFamily="34" charset="0"/>
              <a:buChar char="•"/>
            </a:pPr>
            <a:r>
              <a:rPr lang="pl-PL" sz="1700" dirty="0" smtClean="0"/>
              <a:t> </a:t>
            </a:r>
            <a:r>
              <a:rPr lang="en-GB" sz="1700" dirty="0" smtClean="0"/>
              <a:t>to support development of interest in Polish language and culture,</a:t>
            </a:r>
          </a:p>
          <a:p>
            <a:pPr algn="just">
              <a:buFont typeface="Arial" pitchFamily="34" charset="0"/>
              <a:buChar char="•"/>
            </a:pPr>
            <a:r>
              <a:rPr lang="pl-PL" sz="1700" dirty="0" smtClean="0"/>
              <a:t> </a:t>
            </a:r>
            <a:r>
              <a:rPr lang="en-GB" sz="1700" dirty="0" smtClean="0"/>
              <a:t>to promote literature/to introduce students to literature studies.  </a:t>
            </a:r>
          </a:p>
          <a:p>
            <a:endParaRPr lang="pl-PL" sz="1400" b="1" dirty="0" smtClean="0">
              <a:solidFill>
                <a:srgbClr val="00213B"/>
              </a:solidFill>
              <a:cs typeface="Arial" charset="0"/>
            </a:endParaRPr>
          </a:p>
          <a:p>
            <a:pPr algn="just"/>
            <a:endParaRPr lang="en-US" sz="1700" b="1" dirty="0">
              <a:solidFill>
                <a:srgbClr val="00213B"/>
              </a:solidFill>
              <a:cs typeface="Arial" charset="0"/>
            </a:endParaRPr>
          </a:p>
          <a:p>
            <a:endParaRPr lang="en-US" sz="1700" dirty="0">
              <a:solidFill>
                <a:srgbClr val="00213B"/>
              </a:solidFill>
              <a:cs typeface="Arial" charset="0"/>
            </a:endParaRPr>
          </a:p>
          <a:p>
            <a:endParaRPr lang="en-US" sz="1700" dirty="0">
              <a:solidFill>
                <a:srgbClr val="00213B"/>
              </a:solidFill>
              <a:cs typeface="Arial" charset="0"/>
            </a:endParaRPr>
          </a:p>
          <a:p>
            <a:endParaRPr lang="en-US" sz="1700" dirty="0">
              <a:solidFill>
                <a:srgbClr val="00213B"/>
              </a:solidFill>
              <a:cs typeface="Arial" charset="0"/>
            </a:endParaRPr>
          </a:p>
          <a:p>
            <a:endParaRPr lang="en-US" sz="1700" dirty="0">
              <a:solidFill>
                <a:srgbClr val="00213B"/>
              </a:solidFill>
              <a:cs typeface="Arial" charset="0"/>
            </a:endParaRPr>
          </a:p>
          <a:p>
            <a:endParaRPr lang="en-US" sz="1700" dirty="0">
              <a:solidFill>
                <a:srgbClr val="00213B"/>
              </a:solidFill>
              <a:cs typeface="Arial" charset="0"/>
            </a:endParaRPr>
          </a:p>
          <a:p>
            <a:endParaRPr lang="en-US" sz="1700" dirty="0">
              <a:solidFill>
                <a:srgbClr val="00213B"/>
              </a:solidFill>
              <a:cs typeface="Arial" charset="0"/>
            </a:endParaRPr>
          </a:p>
          <a:p>
            <a:endParaRPr lang="en-US" sz="1700" dirty="0">
              <a:solidFill>
                <a:srgbClr val="00213B"/>
              </a:solidFill>
              <a:cs typeface="Arial" charset="0"/>
            </a:endParaRPr>
          </a:p>
          <a:p>
            <a:endParaRPr lang="en-US" sz="1700" dirty="0">
              <a:solidFill>
                <a:srgbClr val="00213B"/>
              </a:solidFill>
              <a:cs typeface="Arial" charset="0"/>
            </a:endParaRPr>
          </a:p>
          <a:p>
            <a:endParaRPr lang="en-US" sz="1700" dirty="0">
              <a:solidFill>
                <a:srgbClr val="00213B"/>
              </a:solidFill>
              <a:cs typeface="Arial" charset="0"/>
            </a:endParaRPr>
          </a:p>
          <a:p>
            <a:endParaRPr lang="en-US" sz="1700" dirty="0">
              <a:solidFill>
                <a:srgbClr val="00213B"/>
              </a:solidFill>
              <a:cs typeface="Arial" charset="0"/>
            </a:endParaRPr>
          </a:p>
          <a:p>
            <a:endParaRPr lang="en-US" sz="1700" dirty="0">
              <a:solidFill>
                <a:srgbClr val="00213B"/>
              </a:solidFill>
              <a:cs typeface="Arial" charset="0"/>
            </a:endParaRPr>
          </a:p>
          <a:p>
            <a:endParaRPr lang="en-US" sz="1700" dirty="0">
              <a:solidFill>
                <a:srgbClr val="00213B"/>
              </a:solidFill>
              <a:cs typeface="Arial" charset="0"/>
            </a:endParaRPr>
          </a:p>
        </p:txBody>
      </p:sp>
      <p:sp>
        <p:nvSpPr>
          <p:cNvPr id="14340" name="TextBox 11"/>
          <p:cNvSpPr txBox="1">
            <a:spLocks noChangeArrowheads="1"/>
          </p:cNvSpPr>
          <p:nvPr/>
        </p:nvSpPr>
        <p:spPr bwMode="auto">
          <a:xfrm>
            <a:off x="8524875" y="3448050"/>
            <a:ext cx="5924550" cy="17916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619" tIns="32310" rIns="64619" bIns="32310">
            <a:spAutoFit/>
          </a:bodyPr>
          <a:lstStyle/>
          <a:p>
            <a:endParaRPr lang="en-US" sz="1700" dirty="0" smtClean="0">
              <a:solidFill>
                <a:srgbClr val="00213B"/>
              </a:solidFill>
              <a:cs typeface="Arial" charset="0"/>
            </a:endParaRPr>
          </a:p>
          <a:p>
            <a:endParaRPr lang="en-US" sz="1700" dirty="0" smtClean="0">
              <a:solidFill>
                <a:srgbClr val="00213B"/>
              </a:solidFill>
              <a:cs typeface="Arial" charset="0"/>
            </a:endParaRPr>
          </a:p>
          <a:p>
            <a:endParaRPr lang="en-US" sz="1700" dirty="0" smtClean="0">
              <a:solidFill>
                <a:srgbClr val="00213B"/>
              </a:solidFill>
              <a:cs typeface="Arial" charset="0"/>
            </a:endParaRPr>
          </a:p>
          <a:p>
            <a:endParaRPr lang="en-US" sz="1700" dirty="0" smtClean="0">
              <a:solidFill>
                <a:srgbClr val="00213B"/>
              </a:solidFill>
              <a:cs typeface="Arial" charset="0"/>
            </a:endParaRPr>
          </a:p>
          <a:p>
            <a:endParaRPr lang="en-US" sz="1700" dirty="0" smtClean="0">
              <a:solidFill>
                <a:srgbClr val="00213B"/>
              </a:solidFill>
              <a:cs typeface="Arial" charset="0"/>
            </a:endParaRPr>
          </a:p>
          <a:p>
            <a:endParaRPr lang="en-US" sz="1700" dirty="0" smtClean="0">
              <a:solidFill>
                <a:srgbClr val="00213B"/>
              </a:solidFill>
              <a:cs typeface="Arial" charset="0"/>
            </a:endParaRPr>
          </a:p>
          <a:p>
            <a:endParaRPr lang="en-US" sz="1700" dirty="0" smtClean="0">
              <a:solidFill>
                <a:srgbClr val="00213B"/>
              </a:solidFill>
              <a:cs typeface="Arial" charset="0"/>
            </a:endParaRPr>
          </a:p>
          <a:p>
            <a:endParaRPr lang="en-US" sz="1700" dirty="0" smtClean="0">
              <a:solidFill>
                <a:srgbClr val="00213B"/>
              </a:solidFill>
              <a:cs typeface="Arial" charset="0"/>
            </a:endParaRPr>
          </a:p>
          <a:p>
            <a:endParaRPr lang="en-US" sz="1700" dirty="0" smtClean="0">
              <a:solidFill>
                <a:srgbClr val="00213B"/>
              </a:solidFill>
              <a:cs typeface="Arial" charset="0"/>
            </a:endParaRPr>
          </a:p>
          <a:p>
            <a:endParaRPr lang="en-US" sz="1700" dirty="0" smtClean="0">
              <a:solidFill>
                <a:srgbClr val="00213B"/>
              </a:solidFill>
              <a:cs typeface="Arial" charset="0"/>
            </a:endParaRPr>
          </a:p>
          <a:p>
            <a:endParaRPr lang="en-US" sz="1700" dirty="0" smtClean="0">
              <a:solidFill>
                <a:srgbClr val="00213B"/>
              </a:solidFill>
              <a:cs typeface="Arial" charset="0"/>
            </a:endParaRPr>
          </a:p>
          <a:p>
            <a:endParaRPr lang="en-US" sz="1700" dirty="0" smtClean="0">
              <a:solidFill>
                <a:srgbClr val="00213B"/>
              </a:solidFill>
              <a:cs typeface="Arial" charset="0"/>
            </a:endParaRPr>
          </a:p>
          <a:p>
            <a:endParaRPr lang="en-US" sz="1700" dirty="0" smtClean="0">
              <a:solidFill>
                <a:srgbClr val="00213B"/>
              </a:solidFill>
              <a:cs typeface="Arial" charset="0"/>
            </a:endParaRPr>
          </a:p>
          <a:p>
            <a:endParaRPr lang="en-US" sz="1700" dirty="0" smtClean="0">
              <a:solidFill>
                <a:srgbClr val="00213B"/>
              </a:solidFill>
              <a:cs typeface="Arial" charset="0"/>
            </a:endParaRPr>
          </a:p>
          <a:p>
            <a:endParaRPr lang="en-US" sz="1700" dirty="0">
              <a:solidFill>
                <a:srgbClr val="00213B"/>
              </a:solidFill>
              <a:cs typeface="Arial" charset="0"/>
            </a:endParaRPr>
          </a:p>
          <a:p>
            <a:endParaRPr lang="en-US" sz="1700" dirty="0">
              <a:solidFill>
                <a:srgbClr val="00213B"/>
              </a:solidFill>
              <a:cs typeface="Arial" charset="0"/>
            </a:endParaRPr>
          </a:p>
          <a:p>
            <a:endParaRPr lang="en-US" sz="1700" dirty="0">
              <a:solidFill>
                <a:srgbClr val="00213B"/>
              </a:solidFill>
              <a:cs typeface="Arial" charset="0"/>
            </a:endParaRPr>
          </a:p>
          <a:p>
            <a:endParaRPr lang="en-US" sz="1700" dirty="0" smtClean="0">
              <a:solidFill>
                <a:srgbClr val="00213B"/>
              </a:solidFill>
              <a:cs typeface="Arial" charset="0"/>
            </a:endParaRPr>
          </a:p>
          <a:p>
            <a:pPr algn="just"/>
            <a:r>
              <a:rPr lang="en-US" sz="1400" i="1" dirty="0" smtClean="0">
                <a:cs typeface="Arial" charset="0"/>
              </a:rPr>
              <a:t>An example of Russian graded reader, based on the literary classic.</a:t>
            </a:r>
          </a:p>
          <a:p>
            <a:pPr algn="just"/>
            <a:r>
              <a:rPr lang="en-US" sz="1400" i="1" dirty="0" smtClean="0">
                <a:cs typeface="Arial" charset="0"/>
              </a:rPr>
              <a:t>Which literary texts could be used for adaptation? </a:t>
            </a:r>
            <a:endParaRPr lang="en-GB" sz="1400" i="1" dirty="0" smtClean="0"/>
          </a:p>
          <a:p>
            <a:endParaRPr lang="en-US" sz="1400" i="1" dirty="0">
              <a:solidFill>
                <a:srgbClr val="00213B"/>
              </a:solidFill>
              <a:cs typeface="Arial" charset="0"/>
            </a:endParaRPr>
          </a:p>
          <a:p>
            <a:pPr algn="ctr"/>
            <a:r>
              <a:rPr lang="pl-PL" sz="2200" b="1" dirty="0" smtClean="0">
                <a:solidFill>
                  <a:srgbClr val="00213B"/>
                </a:solidFill>
                <a:cs typeface="Arial" charset="0"/>
              </a:rPr>
              <a:t>Extensive reading</a:t>
            </a:r>
          </a:p>
          <a:p>
            <a:pPr algn="just">
              <a:buNone/>
            </a:pPr>
            <a:r>
              <a:rPr lang="en-GB" sz="1700" dirty="0" smtClean="0"/>
              <a:t>Well-balanced language course divides</a:t>
            </a:r>
            <a:r>
              <a:rPr lang="pl-PL" sz="1700" dirty="0" smtClean="0"/>
              <a:t> </a:t>
            </a:r>
            <a:r>
              <a:rPr lang="en-GB" sz="1700" dirty="0" smtClean="0"/>
              <a:t>time equally between four strands:</a:t>
            </a:r>
          </a:p>
          <a:p>
            <a:pPr algn="just">
              <a:buFont typeface="Arial" pitchFamily="34" charset="0"/>
              <a:buChar char="•"/>
            </a:pPr>
            <a:r>
              <a:rPr lang="pl-PL" sz="1700" dirty="0" smtClean="0"/>
              <a:t> </a:t>
            </a:r>
            <a:r>
              <a:rPr lang="en-GB" sz="1700" dirty="0" smtClean="0"/>
              <a:t>meaning-focused input,</a:t>
            </a:r>
          </a:p>
          <a:p>
            <a:pPr algn="just">
              <a:buFont typeface="Arial" pitchFamily="34" charset="0"/>
              <a:buChar char="•"/>
            </a:pPr>
            <a:r>
              <a:rPr lang="pl-PL" sz="1700" dirty="0" smtClean="0"/>
              <a:t> </a:t>
            </a:r>
            <a:r>
              <a:rPr lang="en-GB" sz="1700" dirty="0" smtClean="0"/>
              <a:t>meaning-focused output,</a:t>
            </a:r>
          </a:p>
          <a:p>
            <a:pPr algn="just">
              <a:buFont typeface="Arial" pitchFamily="34" charset="0"/>
              <a:buChar char="•"/>
            </a:pPr>
            <a:r>
              <a:rPr lang="pl-PL" sz="1700" dirty="0" smtClean="0"/>
              <a:t> </a:t>
            </a:r>
            <a:r>
              <a:rPr lang="en-GB" sz="1700" dirty="0" smtClean="0"/>
              <a:t>language-focused learning,</a:t>
            </a:r>
          </a:p>
          <a:p>
            <a:pPr algn="just">
              <a:buFont typeface="Arial" pitchFamily="34" charset="0"/>
              <a:buChar char="•"/>
            </a:pPr>
            <a:r>
              <a:rPr lang="pl-PL" sz="1700" dirty="0" smtClean="0"/>
              <a:t> </a:t>
            </a:r>
            <a:r>
              <a:rPr lang="en-GB" sz="1700" dirty="0" smtClean="0"/>
              <a:t>fluency development.</a:t>
            </a:r>
          </a:p>
          <a:p>
            <a:pPr algn="just">
              <a:buNone/>
            </a:pPr>
            <a:r>
              <a:rPr lang="en-GB" sz="1700" dirty="0" smtClean="0"/>
              <a:t>(I.P.S. Nation, 2009:1)</a:t>
            </a:r>
          </a:p>
          <a:p>
            <a:pPr algn="just">
              <a:buNone/>
            </a:pPr>
            <a:r>
              <a:rPr lang="en-GB" sz="1700" dirty="0" smtClean="0"/>
              <a:t>Extensive reading fits into the meaning-focused input and fluency development</a:t>
            </a:r>
            <a:r>
              <a:rPr lang="pl-PL" sz="1700" dirty="0" smtClean="0"/>
              <a:t> </a:t>
            </a:r>
            <a:r>
              <a:rPr lang="en-GB" sz="1700" dirty="0" smtClean="0"/>
              <a:t>strands of a course. (I.P.S. Nation, 2009:49)</a:t>
            </a:r>
          </a:p>
          <a:p>
            <a:pPr algn="ctr"/>
            <a:endParaRPr lang="pl-PL" sz="2200" b="1" dirty="0" smtClean="0">
              <a:solidFill>
                <a:srgbClr val="00213B"/>
              </a:solidFill>
              <a:cs typeface="Arial" charset="0"/>
            </a:endParaRPr>
          </a:p>
          <a:p>
            <a:pPr algn="ctr"/>
            <a:r>
              <a:rPr lang="pl-PL" sz="2200" b="1" dirty="0" smtClean="0">
                <a:solidFill>
                  <a:srgbClr val="00213B"/>
                </a:solidFill>
                <a:cs typeface="Arial" charset="0"/>
              </a:rPr>
              <a:t>Graded readers</a:t>
            </a:r>
            <a:endParaRPr lang="en-US" sz="2200" b="1" dirty="0">
              <a:solidFill>
                <a:srgbClr val="00213B"/>
              </a:solidFill>
              <a:cs typeface="Arial" charset="0"/>
            </a:endParaRPr>
          </a:p>
          <a:p>
            <a:pPr algn="just"/>
            <a:r>
              <a:rPr lang="en-GB" sz="1700" dirty="0" smtClean="0"/>
              <a:t>Extensive reading may be based on</a:t>
            </a:r>
            <a:r>
              <a:rPr lang="pl-PL" sz="1700" dirty="0" smtClean="0"/>
              <a:t> </a:t>
            </a:r>
            <a:r>
              <a:rPr lang="en-GB" sz="1700" dirty="0" smtClean="0"/>
              <a:t>graded readers.</a:t>
            </a:r>
          </a:p>
          <a:p>
            <a:pPr algn="just"/>
            <a:r>
              <a:rPr lang="en-GB" sz="1700" dirty="0" smtClean="0"/>
              <a:t>Graded readers are extended texts, mostly fiction, written in language reduced in terms of structures and vocabulary.(D.R. Hill, 1997:57) </a:t>
            </a:r>
          </a:p>
          <a:p>
            <a:endParaRPr lang="pl-PL" sz="1700" dirty="0" smtClean="0">
              <a:solidFill>
                <a:srgbClr val="00213B"/>
              </a:solidFill>
              <a:cs typeface="Arial" charset="0"/>
            </a:endParaRPr>
          </a:p>
          <a:p>
            <a:endParaRPr lang="pl-PL" sz="1700" dirty="0" smtClean="0">
              <a:solidFill>
                <a:srgbClr val="00213B"/>
              </a:solidFill>
              <a:cs typeface="Arial" charset="0"/>
            </a:endParaRPr>
          </a:p>
          <a:p>
            <a:endParaRPr lang="pl-PL" sz="1700" dirty="0" smtClean="0">
              <a:solidFill>
                <a:srgbClr val="00213B"/>
              </a:solidFill>
              <a:cs typeface="Arial" charset="0"/>
            </a:endParaRPr>
          </a:p>
          <a:p>
            <a:endParaRPr lang="en-US" sz="1700" dirty="0">
              <a:solidFill>
                <a:srgbClr val="00213B"/>
              </a:solidFill>
              <a:cs typeface="Arial" charset="0"/>
            </a:endParaRPr>
          </a:p>
          <a:p>
            <a:endParaRPr lang="en-US" sz="1700" dirty="0">
              <a:solidFill>
                <a:srgbClr val="00213B"/>
              </a:solidFill>
              <a:cs typeface="Arial" charset="0"/>
            </a:endParaRPr>
          </a:p>
          <a:p>
            <a:endParaRPr lang="pl-PL" sz="1700" dirty="0" smtClean="0">
              <a:solidFill>
                <a:srgbClr val="00213B"/>
              </a:solidFill>
              <a:cs typeface="Arial" charset="0"/>
            </a:endParaRPr>
          </a:p>
          <a:p>
            <a:endParaRPr lang="pl-PL" sz="1700" dirty="0" smtClean="0">
              <a:solidFill>
                <a:srgbClr val="00213B"/>
              </a:solidFill>
              <a:cs typeface="Arial" charset="0"/>
            </a:endParaRPr>
          </a:p>
          <a:p>
            <a:endParaRPr lang="en-US" sz="1700" dirty="0">
              <a:solidFill>
                <a:srgbClr val="00213B"/>
              </a:solidFill>
              <a:cs typeface="Arial" charset="0"/>
            </a:endParaRPr>
          </a:p>
          <a:p>
            <a:endParaRPr lang="en-US" sz="1700" dirty="0">
              <a:solidFill>
                <a:srgbClr val="00213B"/>
              </a:solidFill>
              <a:cs typeface="Arial" charset="0"/>
            </a:endParaRPr>
          </a:p>
          <a:p>
            <a:endParaRPr lang="en-US" sz="1700" dirty="0">
              <a:solidFill>
                <a:srgbClr val="00213B"/>
              </a:solidFill>
              <a:cs typeface="Arial" charset="0"/>
            </a:endParaRPr>
          </a:p>
          <a:p>
            <a:endParaRPr lang="en-US" sz="1700" dirty="0">
              <a:solidFill>
                <a:srgbClr val="00213B"/>
              </a:solidFill>
              <a:cs typeface="Arial" charset="0"/>
            </a:endParaRPr>
          </a:p>
          <a:p>
            <a:endParaRPr lang="en-US" sz="1700" dirty="0">
              <a:solidFill>
                <a:srgbClr val="00213B"/>
              </a:solidFill>
              <a:cs typeface="Arial" charset="0"/>
            </a:endParaRPr>
          </a:p>
          <a:p>
            <a:endParaRPr lang="en-US" sz="1700" dirty="0">
              <a:solidFill>
                <a:srgbClr val="00213B"/>
              </a:solidFill>
              <a:cs typeface="Arial" charset="0"/>
            </a:endParaRPr>
          </a:p>
          <a:p>
            <a:endParaRPr lang="en-US" sz="1700" dirty="0">
              <a:solidFill>
                <a:srgbClr val="00213B"/>
              </a:solidFill>
              <a:cs typeface="Arial" charset="0"/>
            </a:endParaRPr>
          </a:p>
          <a:p>
            <a:endParaRPr lang="en-US" sz="1700" dirty="0">
              <a:solidFill>
                <a:srgbClr val="00213B"/>
              </a:solidFill>
              <a:cs typeface="Arial" charset="0"/>
            </a:endParaRPr>
          </a:p>
          <a:p>
            <a:endParaRPr lang="en-US" sz="1700" dirty="0">
              <a:solidFill>
                <a:srgbClr val="00213B"/>
              </a:solidFill>
              <a:cs typeface="Arial" charset="0"/>
            </a:endParaRPr>
          </a:p>
          <a:p>
            <a:endParaRPr lang="en-US" sz="1700" dirty="0">
              <a:solidFill>
                <a:srgbClr val="00213B"/>
              </a:solidFill>
              <a:cs typeface="Arial" charset="0"/>
            </a:endParaRPr>
          </a:p>
          <a:p>
            <a:endParaRPr lang="en-US" sz="1700" dirty="0">
              <a:solidFill>
                <a:srgbClr val="00213B"/>
              </a:solidFill>
              <a:cs typeface="Arial" charset="0"/>
            </a:endParaRPr>
          </a:p>
          <a:p>
            <a:endParaRPr lang="en-US" sz="1700" dirty="0">
              <a:solidFill>
                <a:srgbClr val="00213B"/>
              </a:solidFill>
              <a:cs typeface="Arial" charset="0"/>
            </a:endParaRPr>
          </a:p>
          <a:p>
            <a:endParaRPr lang="en-US" sz="1700" dirty="0">
              <a:solidFill>
                <a:srgbClr val="00213B"/>
              </a:solidFill>
              <a:cs typeface="Arial" charset="0"/>
            </a:endParaRPr>
          </a:p>
          <a:p>
            <a:endParaRPr lang="pl-PL" sz="1400" i="1" dirty="0" smtClean="0"/>
          </a:p>
          <a:p>
            <a:r>
              <a:rPr lang="pl-PL" sz="1400" i="1" dirty="0" smtClean="0"/>
              <a:t>Polish graded reader? </a:t>
            </a:r>
            <a:r>
              <a:rPr lang="en-GB" sz="1400" i="1" dirty="0" smtClean="0"/>
              <a:t>In what ways does the fall of communism influence Polish discussion of the literary canon? </a:t>
            </a:r>
            <a:endParaRPr lang="en-US" sz="1400" i="1" dirty="0">
              <a:cs typeface="Arial" charset="0"/>
            </a:endParaRPr>
          </a:p>
          <a:p>
            <a:endParaRPr lang="en-US" sz="1700" dirty="0">
              <a:solidFill>
                <a:srgbClr val="00213B"/>
              </a:solidFill>
              <a:cs typeface="Arial" charset="0"/>
            </a:endParaRPr>
          </a:p>
          <a:p>
            <a:endParaRPr lang="en-US" sz="1700" dirty="0">
              <a:solidFill>
                <a:srgbClr val="00213B"/>
              </a:solidFill>
              <a:cs typeface="Arial" charset="0"/>
            </a:endParaRPr>
          </a:p>
          <a:p>
            <a:endParaRPr lang="en-US" sz="1700" dirty="0">
              <a:solidFill>
                <a:srgbClr val="00213B"/>
              </a:solidFill>
              <a:cs typeface="Arial" charset="0"/>
            </a:endParaRPr>
          </a:p>
          <a:p>
            <a:endParaRPr lang="en-US" sz="1700" dirty="0">
              <a:solidFill>
                <a:srgbClr val="00213B"/>
              </a:solidFill>
              <a:cs typeface="Arial" charset="0"/>
            </a:endParaRPr>
          </a:p>
          <a:p>
            <a:endParaRPr lang="en-US" sz="1700" dirty="0">
              <a:solidFill>
                <a:srgbClr val="00213B"/>
              </a:solidFill>
              <a:cs typeface="Arial" charset="0"/>
            </a:endParaRPr>
          </a:p>
          <a:p>
            <a:endParaRPr lang="en-US" sz="1700" dirty="0">
              <a:solidFill>
                <a:srgbClr val="00213B"/>
              </a:solidFill>
              <a:cs typeface="Arial" charset="0"/>
            </a:endParaRPr>
          </a:p>
          <a:p>
            <a:endParaRPr lang="en-US" sz="1700" dirty="0">
              <a:solidFill>
                <a:srgbClr val="00213B"/>
              </a:solidFill>
              <a:cs typeface="Arial" charset="0"/>
            </a:endParaRPr>
          </a:p>
          <a:p>
            <a:endParaRPr lang="en-US" sz="1700" dirty="0">
              <a:solidFill>
                <a:srgbClr val="00213B"/>
              </a:solidFill>
              <a:cs typeface="Arial" charset="0"/>
            </a:endParaRPr>
          </a:p>
        </p:txBody>
      </p:sp>
      <p:sp>
        <p:nvSpPr>
          <p:cNvPr id="14341" name="TextBox 12"/>
          <p:cNvSpPr txBox="1">
            <a:spLocks noChangeArrowheads="1"/>
          </p:cNvSpPr>
          <p:nvPr/>
        </p:nvSpPr>
        <p:spPr bwMode="auto">
          <a:xfrm>
            <a:off x="1098550" y="20694650"/>
            <a:ext cx="5078413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619" tIns="32310" rIns="64619" bIns="32310">
            <a:spAutoFit/>
          </a:bodyPr>
          <a:lstStyle/>
          <a:p>
            <a:r>
              <a:rPr lang="en-US" sz="1400">
                <a:solidFill>
                  <a:srgbClr val="00213B"/>
                </a:solidFill>
                <a:cs typeface="Arial" charset="0"/>
              </a:rPr>
              <a:t>University of Glasgow, charity number SC004401</a:t>
            </a:r>
          </a:p>
        </p:txBody>
      </p:sp>
      <p:sp>
        <p:nvSpPr>
          <p:cNvPr id="14342" name="AutoShape 10" descr="?attid=0"/>
          <p:cNvSpPr>
            <a:spLocks noChangeAspect="1" noChangeArrowheads="1"/>
          </p:cNvSpPr>
          <p:nvPr/>
        </p:nvSpPr>
        <p:spPr bwMode="auto">
          <a:xfrm>
            <a:off x="2571750" y="24193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14343" name="Picture 13" descr="template_glasgow_poster3"/>
          <p:cNvPicPr>
            <a:picLocks noChangeAspect="1" noChangeArrowheads="1"/>
          </p:cNvPicPr>
          <p:nvPr/>
        </p:nvPicPr>
        <p:blipFill>
          <a:blip r:embed="rId2"/>
          <a:srcRect b="93988"/>
          <a:stretch>
            <a:fillRect/>
          </a:stretch>
        </p:blipFill>
        <p:spPr bwMode="auto">
          <a:xfrm>
            <a:off x="0" y="0"/>
            <a:ext cx="15124113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16" descr="template_glasgow_poster3"/>
          <p:cNvPicPr>
            <a:picLocks noChangeAspect="1" noChangeArrowheads="1"/>
          </p:cNvPicPr>
          <p:nvPr/>
        </p:nvPicPr>
        <p:blipFill>
          <a:blip r:embed="rId2"/>
          <a:srcRect t="93932" r="33116"/>
          <a:stretch>
            <a:fillRect/>
          </a:stretch>
        </p:blipFill>
        <p:spPr bwMode="auto">
          <a:xfrm>
            <a:off x="0" y="20088225"/>
            <a:ext cx="15124113" cy="13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27113" y="20099848"/>
            <a:ext cx="936000" cy="128854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7786687" y="20088225"/>
            <a:ext cx="5824537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GB" sz="2200" cap="small" dirty="0" smtClean="0">
                <a:latin typeface="Mongolian Baiti" pitchFamily="66" charset="0"/>
                <a:ea typeface="ＭＳ Ｐゴシック" pitchFamily="-107" charset="-128"/>
                <a:cs typeface="Mongolian Baiti" pitchFamily="66" charset="0"/>
              </a:rPr>
              <a:t>Marta </a:t>
            </a:r>
            <a:r>
              <a:rPr lang="en-GB" sz="2200" cap="small" dirty="0" err="1" smtClean="0">
                <a:latin typeface="Mongolian Baiti" pitchFamily="66" charset="0"/>
                <a:ea typeface="ＭＳ Ｐゴシック" pitchFamily="-107" charset="-128"/>
                <a:cs typeface="Mongolian Baiti" pitchFamily="66" charset="0"/>
              </a:rPr>
              <a:t>Becquet</a:t>
            </a:r>
            <a:r>
              <a:rPr lang="en-GB" sz="2200" cap="small" dirty="0" smtClean="0">
                <a:latin typeface="Mongolian Baiti" pitchFamily="66" charset="0"/>
                <a:ea typeface="ＭＳ Ｐゴシック" pitchFamily="-107" charset="-128"/>
                <a:cs typeface="Mongolian Baiti" pitchFamily="66" charset="0"/>
              </a:rPr>
              <a:t>, MPhil </a:t>
            </a:r>
            <a:r>
              <a:rPr lang="en-GB" sz="2200" cap="small" dirty="0">
                <a:latin typeface="Mongolian Baiti" pitchFamily="66" charset="0"/>
                <a:ea typeface="ＭＳ Ｐゴシック" pitchFamily="-107" charset="-128"/>
                <a:cs typeface="Mongolian Baiti" pitchFamily="66" charset="0"/>
              </a:rPr>
              <a:t>Student in Slavonics</a:t>
            </a:r>
          </a:p>
          <a:p>
            <a:pPr algn="just">
              <a:defRPr/>
            </a:pPr>
            <a:r>
              <a:rPr lang="en-GB" sz="1700" cap="small" dirty="0">
                <a:latin typeface="Mongolian Baiti" pitchFamily="66" charset="0"/>
                <a:ea typeface="ＭＳ Ｐゴシック" pitchFamily="-107" charset="-128"/>
                <a:cs typeface="Mongolian Baiti" pitchFamily="66" charset="0"/>
              </a:rPr>
              <a:t>Supervisors: </a:t>
            </a:r>
            <a:r>
              <a:rPr lang="en-GB" sz="1700" cap="small" dirty="0" smtClean="0">
                <a:latin typeface="Mongolian Baiti" pitchFamily="66" charset="0"/>
                <a:ea typeface="ＭＳ Ｐゴシック" pitchFamily="-107" charset="-128"/>
                <a:cs typeface="Mongolian Baiti" pitchFamily="66" charset="0"/>
              </a:rPr>
              <a:t>Dr </a:t>
            </a:r>
            <a:r>
              <a:rPr lang="en-GB" sz="1700" cap="small" dirty="0">
                <a:latin typeface="Mongolian Baiti" pitchFamily="66" charset="0"/>
                <a:ea typeface="ＭＳ Ｐゴシック" pitchFamily="-107" charset="-128"/>
                <a:cs typeface="Mongolian Baiti" pitchFamily="66" charset="0"/>
              </a:rPr>
              <a:t>Elwira </a:t>
            </a:r>
            <a:r>
              <a:rPr lang="en-GB" sz="1700" cap="small" dirty="0" smtClean="0">
                <a:latin typeface="Mongolian Baiti" pitchFamily="66" charset="0"/>
                <a:ea typeface="ＭＳ Ｐゴシック" pitchFamily="-107" charset="-128"/>
                <a:cs typeface="Mongolian Baiti" pitchFamily="66" charset="0"/>
              </a:rPr>
              <a:t>Grossman &amp; Dr John Bates </a:t>
            </a:r>
            <a:endParaRPr lang="en-GB" sz="1700" cap="small" dirty="0">
              <a:latin typeface="Mongolian Baiti" pitchFamily="66" charset="0"/>
              <a:ea typeface="ＭＳ Ｐゴシック" pitchFamily="-107" charset="-128"/>
              <a:cs typeface="Mongolian Baiti" pitchFamily="66" charset="0"/>
            </a:endParaRPr>
          </a:p>
          <a:p>
            <a:pPr algn="just">
              <a:defRPr/>
            </a:pPr>
            <a:r>
              <a:rPr lang="en-GB" sz="2200" dirty="0" smtClean="0">
                <a:latin typeface="Mongolian Baiti" pitchFamily="66" charset="0"/>
                <a:ea typeface="ＭＳ Ｐゴシック" pitchFamily="-107" charset="-128"/>
                <a:cs typeface="Mongolian Baiti" pitchFamily="66" charset="0"/>
              </a:rPr>
              <a:t>m.becquet.1@research.gla.ac.uk</a:t>
            </a:r>
            <a:endParaRPr lang="en-GB" sz="2200" dirty="0">
              <a:latin typeface="Mongolian Baiti" pitchFamily="66" charset="0"/>
              <a:ea typeface="ＭＳ Ｐゴシック" pitchFamily="-107" charset="-128"/>
              <a:cs typeface="Mongolian Baiti" pitchFamily="66" charset="0"/>
            </a:endParaRPr>
          </a:p>
        </p:txBody>
      </p:sp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280775" y="3448050"/>
            <a:ext cx="2860675" cy="4679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59813" y="3424237"/>
            <a:ext cx="2822575" cy="4703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7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89000" y="9036050"/>
            <a:ext cx="7019925" cy="5041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347983" y="14077950"/>
            <a:ext cx="3315130" cy="4500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pSp>
        <p:nvGrpSpPr>
          <p:cNvPr id="19" name="Group 14"/>
          <p:cNvGrpSpPr>
            <a:grpSpLocks/>
          </p:cNvGrpSpPr>
          <p:nvPr/>
        </p:nvGrpSpPr>
        <p:grpSpPr bwMode="auto">
          <a:xfrm>
            <a:off x="8362073" y="14077950"/>
            <a:ext cx="3120315" cy="4500000"/>
            <a:chOff x="4989" y="9365"/>
            <a:chExt cx="2118" cy="2879"/>
          </a:xfrm>
        </p:grpSpPr>
        <p:pic>
          <p:nvPicPr>
            <p:cNvPr id="20" name="Picture 15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989" y="9365"/>
              <a:ext cx="2118" cy="287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21" name="Text Box 16"/>
            <p:cNvSpPr txBox="1">
              <a:spLocks noChangeArrowheads="1"/>
            </p:cNvSpPr>
            <p:nvPr/>
          </p:nvSpPr>
          <p:spPr bwMode="auto">
            <a:xfrm>
              <a:off x="4989" y="9365"/>
              <a:ext cx="2118" cy="287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85044" y="16231734"/>
            <a:ext cx="3995737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380</Words>
  <Application>Microsoft Office PowerPoint</Application>
  <PresentationFormat>Custom</PresentationFormat>
  <Paragraphs>127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University of Glasgow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Peter Howard</dc:creator>
  <cp:lastModifiedBy>Gallagher-Brett A.</cp:lastModifiedBy>
  <cp:revision>21</cp:revision>
  <cp:lastPrinted>2011-01-27T10:57:38Z</cp:lastPrinted>
  <dcterms:created xsi:type="dcterms:W3CDTF">2011-01-27T09:58:13Z</dcterms:created>
  <dcterms:modified xsi:type="dcterms:W3CDTF">2012-05-09T16:21:19Z</dcterms:modified>
</cp:coreProperties>
</file>